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7"/>
  </p:notesMasterIdLst>
  <p:handoutMasterIdLst>
    <p:handoutMasterId r:id="rId28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270" r:id="rId11"/>
    <p:sldId id="271" r:id="rId12"/>
    <p:sldId id="265" r:id="rId13"/>
    <p:sldId id="1881" r:id="rId14"/>
    <p:sldId id="1882" r:id="rId15"/>
    <p:sldId id="277" r:id="rId16"/>
    <p:sldId id="272" r:id="rId17"/>
    <p:sldId id="275" r:id="rId18"/>
    <p:sldId id="273" r:id="rId19"/>
    <p:sldId id="274" r:id="rId20"/>
    <p:sldId id="278" r:id="rId21"/>
    <p:sldId id="279" r:id="rId22"/>
    <p:sldId id="1883" r:id="rId23"/>
    <p:sldId id="1884" r:id="rId24"/>
    <p:sldId id="281" r:id="rId25"/>
    <p:sldId id="282" r:id="rId26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2F5597"/>
    <a:srgbClr val="5B9BD5"/>
    <a:srgbClr val="5B66FF"/>
    <a:srgbClr val="3366FF"/>
    <a:srgbClr val="3333FF"/>
    <a:srgbClr val="6699FF"/>
    <a:srgbClr val="CCFFFF"/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8" autoAdjust="0"/>
    <p:restoredTop sz="88592" autoAdjust="0"/>
  </p:normalViewPr>
  <p:slideViewPr>
    <p:cSldViewPr snapToGrid="0">
      <p:cViewPr varScale="1">
        <p:scale>
          <a:sx n="60" d="100"/>
          <a:sy n="60" d="100"/>
        </p:scale>
        <p:origin x="1002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achlo97\Desktop\Tai%20lieu%20cai%20thie&#770;n\Tho&#795;&#768;i%20gian%20thao%20ta&#769;c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170</c:v>
                </c:pt>
                <c:pt idx="15">
                  <c:v>176</c:v>
                </c:pt>
                <c:pt idx="16">
                  <c:v>183</c:v>
                </c:pt>
                <c:pt idx="17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F8-4F84-8204-4CF93955A2B3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B5F8-4F84-8204-4CF93955A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4.4829858822713238E-2"/>
              <c:y val="0.109999874158741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Mối tương quan giữa giờ công chuyển đổi bảng &amp; số lượng bảng MPB </a:t>
            </a:r>
          </a:p>
        </c:rich>
      </c:tx>
      <c:layout>
        <c:manualLayout>
          <c:xMode val="edge"/>
          <c:yMode val="edge"/>
          <c:x val="0.14509354232437013"/>
          <c:y val="8.796296296296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6512-40B4-B013-752C91941162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36.700000000000003</c:v>
                </c:pt>
                <c:pt idx="1">
                  <c:v>37.599999999999994</c:v>
                </c:pt>
                <c:pt idx="2">
                  <c:v>41.2</c:v>
                </c:pt>
                <c:pt idx="3">
                  <c:v>42.7</c:v>
                </c:pt>
                <c:pt idx="4">
                  <c:v>45.7</c:v>
                </c:pt>
                <c:pt idx="5">
                  <c:v>47.8</c:v>
                </c:pt>
                <c:pt idx="6">
                  <c:v>49.3</c:v>
                </c:pt>
                <c:pt idx="7">
                  <c:v>51.099999999999994</c:v>
                </c:pt>
                <c:pt idx="8">
                  <c:v>52.899999999999991</c:v>
                </c:pt>
                <c:pt idx="9">
                  <c:v>54.099999999999994</c:v>
                </c:pt>
                <c:pt idx="10">
                  <c:v>48.7</c:v>
                </c:pt>
                <c:pt idx="11">
                  <c:v>54.7</c:v>
                </c:pt>
                <c:pt idx="12">
                  <c:v>56.5</c:v>
                </c:pt>
                <c:pt idx="13">
                  <c:v>58</c:v>
                </c:pt>
                <c:pt idx="14">
                  <c:v>58.3</c:v>
                </c:pt>
                <c:pt idx="15">
                  <c:v>60.7</c:v>
                </c:pt>
                <c:pt idx="16">
                  <c:v>61.3</c:v>
                </c:pt>
                <c:pt idx="17">
                  <c:v>61.599999999999994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12-40B4-B013-752C91941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8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 sz="11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1.6423878733220019E-2"/>
              <c:y val="0.356944523883061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20"/>
        <c:minorUnit val="4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err="1"/>
              <a:t>phân</a:t>
            </a:r>
            <a:r>
              <a:rPr lang="en-US" sz="1800" b="1"/>
              <a:t> tích</a:t>
            </a:r>
            <a:r>
              <a:rPr lang="en-US" sz="1800" b="1" baseline="0"/>
              <a:t> </a:t>
            </a:r>
            <a:r>
              <a:rPr lang="en-US" sz="1800" b="1"/>
              <a:t>nghiệp </a:t>
            </a:r>
            <a:r>
              <a:rPr lang="en-US" sz="1800" b="1" dirty="0" err="1"/>
              <a:t>vụ</a:t>
            </a:r>
            <a:r>
              <a:rPr lang="en-US" sz="1800" b="1" baseline="0" dirty="0"/>
              <a:t> </a:t>
            </a:r>
            <a:r>
              <a:rPr lang="en-US" sz="1800" b="1" dirty="0" err="1"/>
              <a:t>chuyển</a:t>
            </a:r>
            <a:r>
              <a:rPr lang="en-US" sz="1800" b="1" dirty="0"/>
              <a:t> </a:t>
            </a:r>
            <a:r>
              <a:rPr lang="en-US" sz="1800" b="1" dirty="0" err="1"/>
              <a:t>đổi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MPB</a:t>
            </a:r>
          </a:p>
        </c:rich>
      </c:tx>
      <c:layout>
        <c:manualLayout>
          <c:xMode val="edge"/>
          <c:yMode val="edge"/>
          <c:x val="0.17455043520416674"/>
          <c:y val="3.9997192548014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902314814814815"/>
          <c:w val="0.8362963692038495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Pareto!$D$3</c:f>
              <c:strCache>
                <c:ptCount val="1"/>
                <c:pt idx="0">
                  <c:v>Giờ công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Pareto!$D$5:$D$9</c:f>
              <c:numCache>
                <c:formatCode>General</c:formatCode>
                <c:ptCount val="5"/>
                <c:pt idx="0">
                  <c:v>26.2</c:v>
                </c:pt>
                <c:pt idx="1">
                  <c:v>15.899999999999999</c:v>
                </c:pt>
                <c:pt idx="2">
                  <c:v>10</c:v>
                </c:pt>
                <c:pt idx="3">
                  <c:v>7.5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7245-B6DA-8CF0B35F648C}"/>
            </c:ext>
          </c:extLst>
        </c:ser>
        <c:ser>
          <c:idx val="1"/>
          <c:order val="1"/>
          <c:tx>
            <c:strRef>
              <c:f>Pareto!$E$3</c:f>
              <c:strCache>
                <c:ptCount val="1"/>
                <c:pt idx="0">
                  <c:v>Giờ công tích luỹ(MH)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Pareto!$E$4:$E$9</c:f>
            </c:numRef>
          </c:val>
          <c:extLst>
            <c:ext xmlns:c16="http://schemas.microsoft.com/office/drawing/2014/chart" uri="{C3380CC4-5D6E-409C-BE32-E72D297353CC}">
              <c16:uniqueId val="{00000001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060993440"/>
        <c:axId val="2060977632"/>
      </c:barChart>
      <c:lineChart>
        <c:grouping val="standard"/>
        <c:varyColors val="0"/>
        <c:ser>
          <c:idx val="2"/>
          <c:order val="2"/>
          <c:tx>
            <c:strRef>
              <c:f>Pareto!$F$3</c:f>
              <c:strCache>
                <c:ptCount val="1"/>
                <c:pt idx="0">
                  <c:v>Lũy kế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Pareto!$C$4:$C$9</c:f>
              <c:strCache>
                <c:ptCount val="6"/>
                <c:pt idx="1">
                  <c:v>Tìm bảng</c:v>
                </c:pt>
                <c:pt idx="2">
                  <c:v>Ghi chép ký lục</c:v>
                </c:pt>
                <c:pt idx="3">
                  <c:v>Đổi bảng</c:v>
                </c:pt>
                <c:pt idx="4">
                  <c:v>Di chuyển xe</c:v>
                </c:pt>
                <c:pt idx="5">
                  <c:v>Khác</c:v>
                </c:pt>
              </c:strCache>
            </c:strRef>
          </c:cat>
          <c:val>
            <c:numRef>
              <c:f>Pareto!$F$4:$F$9</c:f>
              <c:numCache>
                <c:formatCode>0.0%</c:formatCode>
                <c:ptCount val="6"/>
                <c:pt idx="0" formatCode="General">
                  <c:v>0</c:v>
                </c:pt>
                <c:pt idx="1">
                  <c:v>0.43234323432343236</c:v>
                </c:pt>
                <c:pt idx="2">
                  <c:v>0.69471947194719474</c:v>
                </c:pt>
                <c:pt idx="3">
                  <c:v>0.85973597359735976</c:v>
                </c:pt>
                <c:pt idx="4">
                  <c:v>0.98349834983498352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988448"/>
        <c:axId val="2060984704"/>
      </c:lineChart>
      <c:catAx>
        <c:axId val="20609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MH/tháng</a:t>
                </a:r>
              </a:p>
            </c:rich>
          </c:tx>
          <c:layout>
            <c:manualLayout>
              <c:xMode val="edge"/>
              <c:yMode val="edge"/>
              <c:x val="1.6300180427209238E-2"/>
              <c:y val="8.79941310153293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77632"/>
        <c:crosses val="autoZero"/>
        <c:auto val="1"/>
        <c:lblAlgn val="ctr"/>
        <c:lblOffset val="100"/>
        <c:noMultiLvlLbl val="0"/>
      </c:catAx>
      <c:valAx>
        <c:axId val="2060977632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93440"/>
        <c:crosses val="autoZero"/>
        <c:crossBetween val="between"/>
      </c:valAx>
      <c:valAx>
        <c:axId val="2060984704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8448"/>
        <c:crosses val="max"/>
        <c:crossBetween val="midCat"/>
      </c:valAx>
      <c:catAx>
        <c:axId val="2060988448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 err="1"/>
                  <a:t>Tỷ</a:t>
                </a:r>
                <a:r>
                  <a:rPr lang="en-US" sz="1100" dirty="0"/>
                  <a:t> </a:t>
                </a:r>
                <a:r>
                  <a:rPr lang="en-US" sz="1100" dirty="0" err="1"/>
                  <a:t>lệ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89434962252748995"/>
              <c:y val="8.96528747588470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solidFill>
            <a:sysClr val="window" lastClr="FFFFFF"/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47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Giờ</a:t>
            </a:r>
            <a:r>
              <a:rPr lang="en-US" sz="2000" baseline="0"/>
              <a:t> công nghiệp vụ chuyển đổi bảng MPB</a:t>
            </a:r>
            <a:endParaRPr lang="en-US" sz="2000"/>
          </a:p>
        </c:rich>
      </c:tx>
      <c:layout>
        <c:manualLayout>
          <c:xMode val="edge"/>
          <c:yMode val="edge"/>
          <c:x val="0.1872278783534542"/>
          <c:y val="4.405676995219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20887833970814815"/>
          <c:w val="0.90286351706036749"/>
          <c:h val="0.647821358016470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DC3E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7F-4C22-BB8A-77C880420FC2}"/>
              </c:ext>
            </c:extLst>
          </c:dPt>
          <c:dPt>
            <c:idx val="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7F-4C22-BB8A-77C880420F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Pareto!$I$3:$I$4</c:f>
              <c:strCache>
                <c:ptCount val="2"/>
                <c:pt idx="0">
                  <c:v>Trước cải thiện
(AVE: 7~9/2024)</c:v>
                </c:pt>
                <c:pt idx="1">
                  <c:v>Mục Tiêu</c:v>
                </c:pt>
              </c:strCache>
            </c:strRef>
          </c:cat>
          <c:val>
            <c:numRef>
              <c:f>Pareto!$J$3:$J$4</c:f>
              <c:numCache>
                <c:formatCode>General</c:formatCode>
                <c:ptCount val="2"/>
                <c:pt idx="0">
                  <c:v>60.6</c:v>
                </c:pt>
                <c:pt idx="1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7F-4C22-BB8A-77C880420F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2999983"/>
        <c:axId val="1892987087"/>
      </c:barChart>
      <c:catAx>
        <c:axId val="18929999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MH/tháng</a:t>
                </a:r>
              </a:p>
            </c:rich>
          </c:tx>
          <c:layout>
            <c:manualLayout>
              <c:xMode val="edge"/>
              <c:yMode val="edge"/>
              <c:x val="1.1943132108486439E-2"/>
              <c:y val="0.111021511997209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987087"/>
        <c:crosses val="autoZero"/>
        <c:auto val="1"/>
        <c:lblAlgn val="ctr"/>
        <c:lblOffset val="100"/>
        <c:noMultiLvlLbl val="0"/>
      </c:catAx>
      <c:valAx>
        <c:axId val="18929870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999983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2B5E7C-5FD8-4F9D-A290-9562CCCA38EB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 altLang="ja-JP"/>
        </a:p>
      </dgm:t>
    </dgm:pt>
    <dgm:pt modelId="{92A875BF-E8DE-4E11-977B-B3851D84BD43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ja-JP" smtClean="0"/>
            <a:t>Nhìn</a:t>
          </a:r>
        </a:p>
        <a:p>
          <a:r>
            <a:rPr lang="en-US" altLang="ja-JP" smtClean="0"/>
            <a:t>Lại</a:t>
          </a:r>
          <a:endParaRPr lang="en-US" altLang="ja-JP"/>
        </a:p>
      </dgm:t>
    </dgm:pt>
    <dgm:pt modelId="{99A21DE1-A81B-4EFE-AB61-A3CD04C3B181}" type="parTrans" cxnId="{0E7A38C2-89FD-4D8D-8DCB-B34EF0975A38}">
      <dgm:prSet/>
      <dgm:spPr/>
      <dgm:t>
        <a:bodyPr/>
        <a:lstStyle/>
        <a:p>
          <a:endParaRPr lang="en-US" altLang="ja-JP"/>
        </a:p>
      </dgm:t>
    </dgm:pt>
    <dgm:pt modelId="{C834C193-B55D-4231-AB24-06954262534F}" type="sibTrans" cxnId="{0E7A38C2-89FD-4D8D-8DCB-B34EF0975A38}">
      <dgm:prSet/>
      <dgm:spPr/>
      <dgm:t>
        <a:bodyPr/>
        <a:lstStyle/>
        <a:p>
          <a:endParaRPr lang="en-US" altLang="ja-JP"/>
        </a:p>
      </dgm:t>
    </dgm:pt>
    <dgm:pt modelId="{A0C63C6F-944A-4433-9394-C1C97BFA27A6}">
      <dgm:prSet phldrT="[Text]" custT="1"/>
      <dgm:spPr/>
      <dgm:t>
        <a:bodyPr/>
        <a:lstStyle/>
        <a:p>
          <a:pPr algn="l" rtl="0" fontAlgn="base">
            <a:spcBef>
              <a:spcPct val="0"/>
            </a:spcBef>
            <a:spcAft>
              <a:spcPct val="0"/>
            </a:spcAft>
          </a:pPr>
          <a:r>
            <a:rPr kumimoji="1" lang="en-US" altLang="en-US" sz="2400" kern="1200" smtClean="0">
              <a:solidFill>
                <a:schemeClr val="tx1"/>
              </a:solidFill>
              <a:latin typeface="+mj-lt"/>
              <a:ea typeface="+mj-ea"/>
              <a:cs typeface="Tahoma" panose="020B0604030504040204" pitchFamily="34" charset="0"/>
            </a:rPr>
            <a:t>Cải thiện lần này đã đạt được mục tiêu đề ra, góp phần gia tăng hiệu suất công việc, là bước đệm cho những cải thiện tiếp theo.</a:t>
          </a:r>
          <a:endParaRPr kumimoji="1" lang="en-US" altLang="ja-JP" sz="2400" kern="1200">
            <a:solidFill>
              <a:schemeClr val="tx1"/>
            </a:solidFill>
            <a:latin typeface="+mj-lt"/>
            <a:ea typeface="+mj-ea"/>
            <a:cs typeface="Tahoma" panose="020B0604030504040204" pitchFamily="34" charset="0"/>
          </a:endParaRPr>
        </a:p>
      </dgm:t>
    </dgm:pt>
    <dgm:pt modelId="{42A5F048-E15A-40A3-9523-E3EF6CA516F6}" type="parTrans" cxnId="{0986C010-A94F-42AE-A888-0AC2FDC0BF46}">
      <dgm:prSet/>
      <dgm:spPr/>
      <dgm:t>
        <a:bodyPr/>
        <a:lstStyle/>
        <a:p>
          <a:endParaRPr lang="en-US" altLang="ja-JP"/>
        </a:p>
      </dgm:t>
    </dgm:pt>
    <dgm:pt modelId="{BB4E1A70-32E2-4A4F-801C-3C41AB983A02}" type="sibTrans" cxnId="{0986C010-A94F-42AE-A888-0AC2FDC0BF46}">
      <dgm:prSet/>
      <dgm:spPr/>
      <dgm:t>
        <a:bodyPr/>
        <a:lstStyle/>
        <a:p>
          <a:endParaRPr lang="en-US" altLang="ja-JP"/>
        </a:p>
      </dgm:t>
    </dgm:pt>
    <dgm:pt modelId="{6B117C72-0E38-456C-9593-3597CBC19949}">
      <dgm:prSet phldrT="[Text]"/>
      <dgm:spPr/>
      <dgm:t>
        <a:bodyPr/>
        <a:lstStyle/>
        <a:p>
          <a:r>
            <a:rPr lang="en-US" altLang="ja-JP" smtClean="0"/>
            <a:t>Định hướng</a:t>
          </a:r>
          <a:endParaRPr lang="en-US" altLang="ja-JP"/>
        </a:p>
      </dgm:t>
    </dgm:pt>
    <dgm:pt modelId="{460C5EE5-BB1D-40CF-A08A-856DF5C31815}" type="parTrans" cxnId="{75972353-0B78-44F8-B4DE-82A7707D2EB4}">
      <dgm:prSet/>
      <dgm:spPr/>
      <dgm:t>
        <a:bodyPr/>
        <a:lstStyle/>
        <a:p>
          <a:endParaRPr lang="en-US" altLang="ja-JP"/>
        </a:p>
      </dgm:t>
    </dgm:pt>
    <dgm:pt modelId="{5DD61650-83B2-469B-8DD0-6053D9D3303D}" type="sibTrans" cxnId="{75972353-0B78-44F8-B4DE-82A7707D2EB4}">
      <dgm:prSet/>
      <dgm:spPr/>
      <dgm:t>
        <a:bodyPr/>
        <a:lstStyle/>
        <a:p>
          <a:endParaRPr lang="en-US" altLang="ja-JP"/>
        </a:p>
      </dgm:t>
    </dgm:pt>
    <dgm:pt modelId="{0DF3504C-FCB1-476D-AAD4-7610BE1E9577}">
      <dgm:prSet phldrT="[Text]" custT="1"/>
      <dgm:spPr/>
      <dgm:t>
        <a:bodyPr/>
        <a:lstStyle/>
        <a:p>
          <a:r>
            <a:rPr kumimoji="1" lang="en-US" sz="2400" kern="1200" smtClean="0">
              <a:solidFill>
                <a:schemeClr val="tx1"/>
              </a:solidFill>
              <a:latin typeface="+mj-lt"/>
              <a:ea typeface="+mj-ea"/>
              <a:cs typeface="Tahoma" panose="020B0604030504040204" pitchFamily="34" charset="0"/>
            </a:rPr>
            <a:t>Tiếp tục xem xét cải thiện phát triển phần mềm quản lý đồ gá tồn kho, dự định hoàn thành: 4/2025 .</a:t>
          </a:r>
          <a:endParaRPr kumimoji="1" lang="en-US" altLang="ja-JP" sz="2400" kern="1200">
            <a:solidFill>
              <a:schemeClr val="tx1"/>
            </a:solidFill>
            <a:latin typeface="+mj-lt"/>
            <a:ea typeface="+mj-ea"/>
            <a:cs typeface="Tahoma" panose="020B0604030504040204" pitchFamily="34" charset="0"/>
          </a:endParaRPr>
        </a:p>
      </dgm:t>
    </dgm:pt>
    <dgm:pt modelId="{DC152F8A-CBD4-4F3F-B2C4-5FD99ABFB47E}" type="parTrans" cxnId="{402EB5E6-F8CB-47FD-ADEC-D60EF7F93B02}">
      <dgm:prSet/>
      <dgm:spPr/>
      <dgm:t>
        <a:bodyPr/>
        <a:lstStyle/>
        <a:p>
          <a:endParaRPr lang="en-US" altLang="ja-JP"/>
        </a:p>
      </dgm:t>
    </dgm:pt>
    <dgm:pt modelId="{5758AFFE-1E11-41CF-BFD6-ED09315DC1E5}" type="sibTrans" cxnId="{402EB5E6-F8CB-47FD-ADEC-D60EF7F93B02}">
      <dgm:prSet/>
      <dgm:spPr/>
      <dgm:t>
        <a:bodyPr/>
        <a:lstStyle/>
        <a:p>
          <a:endParaRPr lang="en-US" altLang="ja-JP"/>
        </a:p>
      </dgm:t>
    </dgm:pt>
    <dgm:pt modelId="{1026FC59-51D4-480D-BEF4-B33A688712D9}" type="pres">
      <dgm:prSet presAssocID="{AB2B5E7C-5FD8-4F9D-A290-9562CCCA38E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 altLang="ja-JP"/>
        </a:p>
      </dgm:t>
    </dgm:pt>
    <dgm:pt modelId="{0EEB66E3-C2B6-4E91-8CAE-1009D22648E8}" type="pres">
      <dgm:prSet presAssocID="{92A875BF-E8DE-4E11-977B-B3851D84BD43}" presName="composite" presStyleCnt="0"/>
      <dgm:spPr/>
    </dgm:pt>
    <dgm:pt modelId="{2609A6C4-A71B-42E1-B159-444E9D51449E}" type="pres">
      <dgm:prSet presAssocID="{92A875BF-E8DE-4E11-977B-B3851D84BD43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ja-JP"/>
        </a:p>
      </dgm:t>
    </dgm:pt>
    <dgm:pt modelId="{1DF03D39-3AAF-4B61-AAA7-D1DCECB87D5A}" type="pres">
      <dgm:prSet presAssocID="{92A875BF-E8DE-4E11-977B-B3851D84BD43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 altLang="ja-JP"/>
        </a:p>
      </dgm:t>
    </dgm:pt>
    <dgm:pt modelId="{09EABC9C-DC9C-4291-B259-E635BB8FD454}" type="pres">
      <dgm:prSet presAssocID="{C834C193-B55D-4231-AB24-06954262534F}" presName="sp" presStyleCnt="0"/>
      <dgm:spPr/>
    </dgm:pt>
    <dgm:pt modelId="{41E02A08-6B87-4623-842C-DFB94A3D3D19}" type="pres">
      <dgm:prSet presAssocID="{6B117C72-0E38-456C-9593-3597CBC19949}" presName="composite" presStyleCnt="0"/>
      <dgm:spPr/>
    </dgm:pt>
    <dgm:pt modelId="{EFF870AD-8084-4954-8385-73D413F39F27}" type="pres">
      <dgm:prSet presAssocID="{6B117C72-0E38-456C-9593-3597CBC19949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 altLang="ja-JP"/>
        </a:p>
      </dgm:t>
    </dgm:pt>
    <dgm:pt modelId="{DD222DD8-3BD8-44D1-8BED-621F37D354F3}" type="pres">
      <dgm:prSet presAssocID="{6B117C72-0E38-456C-9593-3597CBC19949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 altLang="ja-JP"/>
        </a:p>
      </dgm:t>
    </dgm:pt>
  </dgm:ptLst>
  <dgm:cxnLst>
    <dgm:cxn modelId="{663C0242-2FE2-4521-A6ED-AA8374760F92}" type="presOf" srcId="{0DF3504C-FCB1-476D-AAD4-7610BE1E9577}" destId="{DD222DD8-3BD8-44D1-8BED-621F37D354F3}" srcOrd="0" destOrd="0" presId="urn:microsoft.com/office/officeart/2005/8/layout/chevron2"/>
    <dgm:cxn modelId="{A1EDA6BA-4FE6-44A4-8D30-89CE469078AB}" type="presOf" srcId="{AB2B5E7C-5FD8-4F9D-A290-9562CCCA38EB}" destId="{1026FC59-51D4-480D-BEF4-B33A688712D9}" srcOrd="0" destOrd="0" presId="urn:microsoft.com/office/officeart/2005/8/layout/chevron2"/>
    <dgm:cxn modelId="{0986C010-A94F-42AE-A888-0AC2FDC0BF46}" srcId="{92A875BF-E8DE-4E11-977B-B3851D84BD43}" destId="{A0C63C6F-944A-4433-9394-C1C97BFA27A6}" srcOrd="0" destOrd="0" parTransId="{42A5F048-E15A-40A3-9523-E3EF6CA516F6}" sibTransId="{BB4E1A70-32E2-4A4F-801C-3C41AB983A02}"/>
    <dgm:cxn modelId="{32E08FD8-A2D8-4ED1-9381-610B44A72785}" type="presOf" srcId="{6B117C72-0E38-456C-9593-3597CBC19949}" destId="{EFF870AD-8084-4954-8385-73D413F39F27}" srcOrd="0" destOrd="0" presId="urn:microsoft.com/office/officeart/2005/8/layout/chevron2"/>
    <dgm:cxn modelId="{402EB5E6-F8CB-47FD-ADEC-D60EF7F93B02}" srcId="{6B117C72-0E38-456C-9593-3597CBC19949}" destId="{0DF3504C-FCB1-476D-AAD4-7610BE1E9577}" srcOrd="0" destOrd="0" parTransId="{DC152F8A-CBD4-4F3F-B2C4-5FD99ABFB47E}" sibTransId="{5758AFFE-1E11-41CF-BFD6-ED09315DC1E5}"/>
    <dgm:cxn modelId="{D638FCEC-6DEC-463C-8831-DD8D888A63D1}" type="presOf" srcId="{A0C63C6F-944A-4433-9394-C1C97BFA27A6}" destId="{1DF03D39-3AAF-4B61-AAA7-D1DCECB87D5A}" srcOrd="0" destOrd="0" presId="urn:microsoft.com/office/officeart/2005/8/layout/chevron2"/>
    <dgm:cxn modelId="{75972353-0B78-44F8-B4DE-82A7707D2EB4}" srcId="{AB2B5E7C-5FD8-4F9D-A290-9562CCCA38EB}" destId="{6B117C72-0E38-456C-9593-3597CBC19949}" srcOrd="1" destOrd="0" parTransId="{460C5EE5-BB1D-40CF-A08A-856DF5C31815}" sibTransId="{5DD61650-83B2-469B-8DD0-6053D9D3303D}"/>
    <dgm:cxn modelId="{0E7A38C2-89FD-4D8D-8DCB-B34EF0975A38}" srcId="{AB2B5E7C-5FD8-4F9D-A290-9562CCCA38EB}" destId="{92A875BF-E8DE-4E11-977B-B3851D84BD43}" srcOrd="0" destOrd="0" parTransId="{99A21DE1-A81B-4EFE-AB61-A3CD04C3B181}" sibTransId="{C834C193-B55D-4231-AB24-06954262534F}"/>
    <dgm:cxn modelId="{9AC9B0A8-0E7D-48BC-AACE-796F23CE7D2C}" type="presOf" srcId="{92A875BF-E8DE-4E11-977B-B3851D84BD43}" destId="{2609A6C4-A71B-42E1-B159-444E9D51449E}" srcOrd="0" destOrd="0" presId="urn:microsoft.com/office/officeart/2005/8/layout/chevron2"/>
    <dgm:cxn modelId="{5D54E39E-1075-428E-964F-2E0994CF26B7}" type="presParOf" srcId="{1026FC59-51D4-480D-BEF4-B33A688712D9}" destId="{0EEB66E3-C2B6-4E91-8CAE-1009D22648E8}" srcOrd="0" destOrd="0" presId="urn:microsoft.com/office/officeart/2005/8/layout/chevron2"/>
    <dgm:cxn modelId="{79C211CC-7373-4A49-9DB9-34996894BF94}" type="presParOf" srcId="{0EEB66E3-C2B6-4E91-8CAE-1009D22648E8}" destId="{2609A6C4-A71B-42E1-B159-444E9D51449E}" srcOrd="0" destOrd="0" presId="urn:microsoft.com/office/officeart/2005/8/layout/chevron2"/>
    <dgm:cxn modelId="{ED33878A-7EF1-4A1B-B293-963B974899EB}" type="presParOf" srcId="{0EEB66E3-C2B6-4E91-8CAE-1009D22648E8}" destId="{1DF03D39-3AAF-4B61-AAA7-D1DCECB87D5A}" srcOrd="1" destOrd="0" presId="urn:microsoft.com/office/officeart/2005/8/layout/chevron2"/>
    <dgm:cxn modelId="{28844AE9-0CF8-4743-89AA-43E2C24FE815}" type="presParOf" srcId="{1026FC59-51D4-480D-BEF4-B33A688712D9}" destId="{09EABC9C-DC9C-4291-B259-E635BB8FD454}" srcOrd="1" destOrd="0" presId="urn:microsoft.com/office/officeart/2005/8/layout/chevron2"/>
    <dgm:cxn modelId="{ED604C7B-8A59-42CD-9CE4-3FF151F38537}" type="presParOf" srcId="{1026FC59-51D4-480D-BEF4-B33A688712D9}" destId="{41E02A08-6B87-4623-842C-DFB94A3D3D19}" srcOrd="2" destOrd="0" presId="urn:microsoft.com/office/officeart/2005/8/layout/chevron2"/>
    <dgm:cxn modelId="{785DAC1E-07F8-4011-85D5-9F26A9F7F949}" type="presParOf" srcId="{41E02A08-6B87-4623-842C-DFB94A3D3D19}" destId="{EFF870AD-8084-4954-8385-73D413F39F27}" srcOrd="0" destOrd="0" presId="urn:microsoft.com/office/officeart/2005/8/layout/chevron2"/>
    <dgm:cxn modelId="{86A341B7-ECF5-47E3-8DF1-A0797D86134C}" type="presParOf" srcId="{41E02A08-6B87-4623-842C-DFB94A3D3D19}" destId="{DD222DD8-3BD8-44D1-8BED-621F37D354F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9A6C4-A71B-42E1-B159-444E9D51449E}">
      <dsp:nvSpPr>
        <dsp:cNvPr id="0" name=""/>
        <dsp:cNvSpPr/>
      </dsp:nvSpPr>
      <dsp:spPr>
        <a:xfrm rot="5400000">
          <a:off x="-434449" y="435198"/>
          <a:ext cx="2896327" cy="2027429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600" kern="1200" smtClean="0"/>
            <a:t>Nhìn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600" kern="1200" smtClean="0"/>
            <a:t>Lại</a:t>
          </a:r>
          <a:endParaRPr lang="en-US" altLang="ja-JP" sz="2600" kern="1200"/>
        </a:p>
      </dsp:txBody>
      <dsp:txXfrm rot="-5400000">
        <a:off x="1" y="1014464"/>
        <a:ext cx="2027429" cy="868898"/>
      </dsp:txXfrm>
    </dsp:sp>
    <dsp:sp modelId="{1DF03D39-3AAF-4B61-AAA7-D1DCECB87D5A}">
      <dsp:nvSpPr>
        <dsp:cNvPr id="0" name=""/>
        <dsp:cNvSpPr/>
      </dsp:nvSpPr>
      <dsp:spPr>
        <a:xfrm rot="5400000">
          <a:off x="4415808" y="-2387629"/>
          <a:ext cx="1882613" cy="66593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 rtl="0" fontAlgn="base">
            <a:lnSpc>
              <a:spcPct val="90000"/>
            </a:lnSpc>
            <a:spcBef>
              <a:spcPct val="0"/>
            </a:spcBef>
            <a:spcAft>
              <a:spcPct val="0"/>
            </a:spcAft>
            <a:buChar char="••"/>
          </a:pPr>
          <a:r>
            <a:rPr kumimoji="1" lang="en-US" altLang="en-US" sz="2400" kern="1200" smtClean="0">
              <a:solidFill>
                <a:schemeClr val="tx1"/>
              </a:solidFill>
              <a:latin typeface="+mj-lt"/>
              <a:ea typeface="+mj-ea"/>
              <a:cs typeface="Tahoma" panose="020B0604030504040204" pitchFamily="34" charset="0"/>
            </a:rPr>
            <a:t>Cải thiện lần này đã đạt được mục tiêu đề ra, góp phần gia tăng hiệu suất công việc, là bước đệm cho những cải thiện tiếp theo.</a:t>
          </a:r>
          <a:endParaRPr kumimoji="1" lang="en-US" altLang="ja-JP" sz="2400" kern="1200">
            <a:solidFill>
              <a:schemeClr val="tx1"/>
            </a:solidFill>
            <a:latin typeface="+mj-lt"/>
            <a:ea typeface="+mj-ea"/>
            <a:cs typeface="Tahoma" panose="020B0604030504040204" pitchFamily="34" charset="0"/>
          </a:endParaRPr>
        </a:p>
      </dsp:txBody>
      <dsp:txXfrm rot="-5400000">
        <a:off x="2027430" y="92651"/>
        <a:ext cx="6567468" cy="1698809"/>
      </dsp:txXfrm>
    </dsp:sp>
    <dsp:sp modelId="{EFF870AD-8084-4954-8385-73D413F39F27}">
      <dsp:nvSpPr>
        <dsp:cNvPr id="0" name=""/>
        <dsp:cNvSpPr/>
      </dsp:nvSpPr>
      <dsp:spPr>
        <a:xfrm rot="5400000">
          <a:off x="-434449" y="3050085"/>
          <a:ext cx="2896327" cy="2027429"/>
        </a:xfrm>
        <a:prstGeom prst="chevron">
          <a:avLst/>
        </a:prstGeom>
        <a:solidFill>
          <a:schemeClr val="accent5">
            <a:hueOff val="3257026"/>
            <a:satOff val="11196"/>
            <a:lumOff val="-53726"/>
            <a:alphaOff val="0"/>
          </a:schemeClr>
        </a:solidFill>
        <a:ln w="25400" cap="flat" cmpd="sng" algn="ctr">
          <a:solidFill>
            <a:schemeClr val="accent5">
              <a:hueOff val="3257026"/>
              <a:satOff val="11196"/>
              <a:lumOff val="-5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600" kern="1200" smtClean="0"/>
            <a:t>Định hướng</a:t>
          </a:r>
          <a:endParaRPr lang="en-US" altLang="ja-JP" sz="2600" kern="1200"/>
        </a:p>
      </dsp:txBody>
      <dsp:txXfrm rot="-5400000">
        <a:off x="1" y="3629351"/>
        <a:ext cx="2027429" cy="868898"/>
      </dsp:txXfrm>
    </dsp:sp>
    <dsp:sp modelId="{DD222DD8-3BD8-44D1-8BED-621F37D354F3}">
      <dsp:nvSpPr>
        <dsp:cNvPr id="0" name=""/>
        <dsp:cNvSpPr/>
      </dsp:nvSpPr>
      <dsp:spPr>
        <a:xfrm rot="5400000">
          <a:off x="4415808" y="227257"/>
          <a:ext cx="1882613" cy="66593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257026"/>
              <a:satOff val="11196"/>
              <a:lumOff val="-5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2400" kern="1200" smtClean="0">
              <a:solidFill>
                <a:schemeClr val="tx1"/>
              </a:solidFill>
              <a:latin typeface="+mj-lt"/>
              <a:ea typeface="+mj-ea"/>
              <a:cs typeface="Tahoma" panose="020B0604030504040204" pitchFamily="34" charset="0"/>
            </a:rPr>
            <a:t>Tiếp tục xem xét cải thiện phát triển phần mềm quản lý đồ gá tồn kho, dự định hoàn thành: 4/2025 .</a:t>
          </a:r>
          <a:endParaRPr kumimoji="1" lang="en-US" altLang="ja-JP" sz="2400" kern="1200">
            <a:solidFill>
              <a:schemeClr val="tx1"/>
            </a:solidFill>
            <a:latin typeface="+mj-lt"/>
            <a:ea typeface="+mj-ea"/>
            <a:cs typeface="Tahoma" panose="020B0604030504040204" pitchFamily="34" charset="0"/>
          </a:endParaRPr>
        </a:p>
      </dsp:txBody>
      <dsp:txXfrm rot="-5400000">
        <a:off x="2027430" y="2707537"/>
        <a:ext cx="6567468" cy="1698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0.60251</cdr:x>
      <cdr:y>0.67864</cdr:y>
    </cdr:from>
    <cdr:to>
      <cdr:x>0.74373</cdr:x>
      <cdr:y>0.80331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342440" y="1779781"/>
          <a:ext cx="1017795" cy="3269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>
              <a:solidFill>
                <a:srgbClr val="0070C0"/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0.06644</cdr:x>
      <cdr:y>0.18775</cdr:y>
    </cdr:from>
    <cdr:to>
      <cdr:x>0.4006</cdr:x>
      <cdr:y>0.80924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4A0DF39-87C5-017B-9205-4996567871FE}"/>
            </a:ext>
          </a:extLst>
        </cdr:cNvPr>
        <cdr:cNvSpPr/>
      </cdr:nvSpPr>
      <cdr:spPr bwMode="auto">
        <a:xfrm xmlns:a="http://schemas.openxmlformats.org/drawingml/2006/main">
          <a:off x="551483" y="834607"/>
          <a:ext cx="2773679" cy="2762717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28743"/>
          </a:srgbClr>
        </a:solidFill>
        <a:ln xmlns:a="http://schemas.openxmlformats.org/drawingml/2006/main" w="12700" cap="flat" cmpd="sng" algn="ctr">
          <a:solidFill>
            <a:srgbClr val="FFC000">
              <a:alpha val="0"/>
            </a:srgbClr>
          </a:solidFill>
          <a:prstDash val="sysDash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0.3594</cdr:x>
      <cdr:y>0.38128</cdr:y>
    </cdr:from>
    <cdr:to>
      <cdr:x>0.7056</cdr:x>
      <cdr:y>0.48209</cdr:y>
    </cdr:to>
    <cdr:sp macro="" textlink="">
      <cdr:nvSpPr>
        <cdr:cNvPr id="2" name="Right Arrow 1"/>
        <cdr:cNvSpPr/>
      </cdr:nvSpPr>
      <cdr:spPr>
        <a:xfrm xmlns:a="http://schemas.openxmlformats.org/drawingml/2006/main" rot="1679688">
          <a:off x="2853919" y="1706493"/>
          <a:ext cx="2749109" cy="451233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2F5597"/>
        </a:solidFill>
        <a:ln xmlns:a="http://schemas.openxmlformats.org/drawingml/2006/main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0.68453</cdr:x>
      <cdr:y>0.36947</cdr:y>
    </cdr:from>
    <cdr:to>
      <cdr:x>0.91919</cdr:x>
      <cdr:y>0.63053</cdr:y>
    </cdr:to>
    <cdr:sp macro="" textlink="">
      <cdr:nvSpPr>
        <cdr:cNvPr id="3" name="Explosion 1 2"/>
        <cdr:cNvSpPr/>
      </cdr:nvSpPr>
      <cdr:spPr bwMode="auto">
        <a:xfrm xmlns:a="http://schemas.openxmlformats.org/drawingml/2006/main">
          <a:off x="5435712" y="1653674"/>
          <a:ext cx="1863446" cy="1168400"/>
        </a:xfrm>
        <a:prstGeom xmlns:a="http://schemas.openxmlformats.org/drawingml/2006/main" prst="irregularSeal1">
          <a:avLst/>
        </a:prstGeom>
        <a:solidFill xmlns:a="http://schemas.openxmlformats.org/drawingml/2006/main">
          <a:srgbClr val="9DC3E6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>
              <a:solidFill>
                <a:srgbClr val="0070C0"/>
              </a:solidFill>
            </a:rPr>
            <a:t>Giảm</a:t>
          </a:r>
          <a:r>
            <a:rPr lang="en-US" sz="1400" b="1" baseline="0">
              <a:solidFill>
                <a:srgbClr val="0070C0"/>
              </a:solidFill>
            </a:rPr>
            <a:t> 57%</a:t>
          </a:r>
          <a:br>
            <a:rPr lang="en-US" sz="1400" b="1" baseline="0">
              <a:solidFill>
                <a:srgbClr val="0070C0"/>
              </a:solidFill>
            </a:rPr>
          </a:br>
          <a:r>
            <a:rPr lang="en-US" sz="1400" b="1" baseline="0">
              <a:solidFill>
                <a:srgbClr val="0070C0"/>
              </a:solidFill>
            </a:rPr>
            <a:t>(35 MH)</a:t>
          </a:r>
          <a:endParaRPr lang="en-US" sz="1400" b="1">
            <a:solidFill>
              <a:srgbClr val="0070C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809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4200" y="509588"/>
            <a:ext cx="3690938" cy="2554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Và</a:t>
            </a:r>
            <a:r>
              <a:rPr lang="en-US" baseline="0" smtClean="0"/>
              <a:t> xử lý</a:t>
            </a:r>
            <a:endParaRPr lang="en-US" baseline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626877-88A4-4293-8BC4-5F9A51E6D0B3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2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626877-88A4-4293-8BC4-5F9A51E6D0B3}" type="slidenum">
              <a:rPr kumimoji="1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ja-JP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665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5F380-AA26-4477-BEC1-09193D8108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4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107F0E-1611-4E78-8070-306B5A5205B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99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79757" y="5746459"/>
            <a:ext cx="8623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altLang="ja-JP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ja-JP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b="1" smtClean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58%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thời gian cho nghiệp vụ chuyển đổi bảng MPB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955302"/>
              </p:ext>
            </p:extLst>
          </p:nvPr>
        </p:nvGraphicFramePr>
        <p:xfrm>
          <a:off x="962526" y="962526"/>
          <a:ext cx="7940842" cy="4475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84026" y="498771"/>
            <a:ext cx="84343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sz="20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Tổng quan quy trình chuyển đổi bảng khi ứng dụng phần mềm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smtClean="0">
                <a:latin typeface="+mj-lt"/>
                <a:cs typeface="Times New Roman" panose="02020603050405020304" pitchFamily="18" charset="0"/>
              </a:rPr>
              <a:t>6. NỘI DUNG CẢI THIỆN</a:t>
            </a:r>
            <a:endParaRPr lang="en-US" altLang="ja-JP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231" y="2093049"/>
            <a:ext cx="1759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Nhận thông tin đổi bảng từ sản xuất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93309" y="1494844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1995483" y="1478850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646" y="1033170"/>
            <a:ext cx="964849" cy="9648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92209" y="2158134"/>
            <a:ext cx="1924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Nhập thông tin vào thanh tìm kiếm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025" y="984927"/>
            <a:ext cx="1061334" cy="106133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060349" y="2158089"/>
            <a:ext cx="1924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Chọn mã bảng MPB</a:t>
            </a:r>
          </a:p>
          <a:p>
            <a:r>
              <a:rPr lang="en-US"/>
              <a:t>c</a:t>
            </a:r>
            <a:r>
              <a:rPr lang="en-US" smtClean="0"/>
              <a:t>ần đổi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318" y="990021"/>
            <a:ext cx="1061334" cy="10613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33578" y="2157201"/>
            <a:ext cx="1446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Xác nhận vị trí cần đổi bảng MPB đến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4362901" y="1478850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>
            <a:off x="6805262" y="1500747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rot="5400000">
            <a:off x="7819278" y="3510296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26025" y="4047710"/>
            <a:ext cx="1197145" cy="968370"/>
            <a:chOff x="7465592" y="4052809"/>
            <a:chExt cx="1421767" cy="99622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10224" y="4171894"/>
              <a:ext cx="877135" cy="87713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5592" y="4052809"/>
              <a:ext cx="544632" cy="544632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7633578" y="5016080"/>
            <a:ext cx="19249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Đọc Qrcode người thao tác(tính thời gian bắt đầu)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395847" y="3992302"/>
            <a:ext cx="1067437" cy="1023778"/>
            <a:chOff x="6022814" y="4656983"/>
            <a:chExt cx="1067437" cy="102377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2814" y="4656983"/>
              <a:ext cx="495120" cy="49512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1693" y="4828147"/>
              <a:ext cx="738558" cy="852614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5024453" y="5063507"/>
            <a:ext cx="1924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Đọc Qrcode vị trí đặt để bảng hiện tại và QrCode mã bảng</a:t>
            </a:r>
          </a:p>
          <a:p>
            <a:r>
              <a:rPr lang="en-US" smtClean="0"/>
              <a:t>để đối chiếu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9617" y="3954746"/>
            <a:ext cx="1061334" cy="106133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724216" y="5048948"/>
            <a:ext cx="1924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 chuyển bảng đến vị trí cần đổi</a:t>
            </a:r>
          </a:p>
        </p:txBody>
      </p:sp>
      <p:cxnSp>
        <p:nvCxnSpPr>
          <p:cNvPr id="70" name="Straight Arrow Connector 69"/>
          <p:cNvCxnSpPr/>
          <p:nvPr/>
        </p:nvCxnSpPr>
        <p:spPr bwMode="auto">
          <a:xfrm flipH="1">
            <a:off x="6600652" y="4517203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80081" y="3996826"/>
            <a:ext cx="1044167" cy="1052122"/>
            <a:chOff x="939401" y="3814180"/>
            <a:chExt cx="1044167" cy="1052122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9401" y="3814180"/>
              <a:ext cx="467059" cy="46705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5010" y="4013688"/>
              <a:ext cx="738558" cy="852614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392504" y="5048948"/>
            <a:ext cx="1924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Đọc Qrcode vị trí cần đổi bảng đến(tính thời gian kết thúc)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4190951" y="4501085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 bwMode="auto">
          <a:xfrm flipH="1">
            <a:off x="2054795" y="4444154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176" y="951560"/>
            <a:ext cx="1061334" cy="10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76" y="2651394"/>
            <a:ext cx="3266881" cy="1781070"/>
          </a:xfrm>
          <a:prstGeom prst="rect">
            <a:avLst/>
          </a:prstGeom>
        </p:spPr>
      </p:pic>
      <p:pic>
        <p:nvPicPr>
          <p:cNvPr id="7" name="Picture 2" descr="Loa Mini Dynamic Tặng Kèm Tai Nghe Samsung - Âm Thanh Chân Thực Nhất Hà Nội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85" b="78923" l="4154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09" b="16338"/>
          <a:stretch/>
        </p:blipFill>
        <p:spPr bwMode="auto">
          <a:xfrm>
            <a:off x="6753398" y="4645249"/>
            <a:ext cx="1106327" cy="6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0954" y="79692"/>
            <a:ext cx="6273800" cy="457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57263"/>
            <a:r>
              <a:rPr lang="ja-JP" altLang="en-US" sz="3200" b="1" dirty="0" smtClean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⑦ </a:t>
            </a:r>
            <a:r>
              <a:rPr lang="en-US" altLang="ja-JP" sz="3200" b="1" dirty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NỘI DUNG</a:t>
            </a:r>
            <a:r>
              <a:rPr lang="vi-VN" altLang="ja-JP" sz="3200" b="1" dirty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CẢI THIỆN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60" y="610019"/>
            <a:ext cx="9739639" cy="521861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57263"/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: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c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quên scan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lowchart: Alternate Process 5"/>
          <p:cNvSpPr/>
          <p:nvPr/>
        </p:nvSpPr>
        <p:spPr bwMode="auto">
          <a:xfrm>
            <a:off x="26623" y="5141764"/>
            <a:ext cx="4596399" cy="1539255"/>
          </a:xfrm>
          <a:prstGeom prst="flowChartAlternate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ja-JP" altLang="en-US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◆</a:t>
            </a:r>
            <a:r>
              <a:rPr lang="vi-VN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b="1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Điểm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b="1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vấn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b="1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đề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: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Phát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sinh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trường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hợp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người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thao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tác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quên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vi-VN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scan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nhãn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sản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phẩm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.</a:t>
            </a:r>
            <a:r>
              <a:rPr lang="vi-VN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endParaRPr lang="en-US" altLang="ja-JP" sz="2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Wingdings 2"/>
            </a:endParaRPr>
          </a:p>
          <a:p>
            <a:pPr algn="l"/>
            <a:r>
              <a:rPr lang="ja-JP" altLang="en-US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⇒</a:t>
            </a:r>
            <a:r>
              <a:rPr lang="vi-VN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Sai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thực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tích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thao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tác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.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16" y="4355928"/>
            <a:ext cx="1193616" cy="11936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1436" y="2804671"/>
            <a:ext cx="4079338" cy="2150651"/>
            <a:chOff x="3523656" y="2855567"/>
            <a:chExt cx="2512229" cy="1026460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3" t="21736" r="5260" b="26589"/>
            <a:stretch/>
          </p:blipFill>
          <p:spPr bwMode="auto">
            <a:xfrm flipH="1">
              <a:off x="3523656" y="2855567"/>
              <a:ext cx="2512229" cy="1026460"/>
            </a:xfrm>
            <a:prstGeom prst="rect">
              <a:avLst/>
            </a:prstGeom>
            <a:noFill/>
            <a:ln w="9525">
              <a:solidFill>
                <a:srgbClr val="00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Lightning Bolt 11"/>
            <p:cNvSpPr/>
            <p:nvPr/>
          </p:nvSpPr>
          <p:spPr bwMode="auto">
            <a:xfrm rot="15731941" flipH="1">
              <a:off x="4513568" y="3136322"/>
              <a:ext cx="532403" cy="553295"/>
            </a:xfrm>
            <a:prstGeom prst="lightningBolt">
              <a:avLst/>
            </a:prstGeom>
            <a:solidFill>
              <a:srgbClr val="FF0000">
                <a:alpha val="39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明朝" charset="-12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85264" y="1140186"/>
            <a:ext cx="1094262" cy="3987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 2"/>
              </a:rPr>
              <a:t>AFTER :</a:t>
            </a:r>
            <a:endParaRPr lang="vi-V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  <a:sym typeface="Wingdings 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901" y="1153808"/>
            <a:ext cx="128016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601" y="1526781"/>
            <a:ext cx="462555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CĐ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Assy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</a:t>
            </a:r>
            <a:r>
              <a:rPr lang="vi-VN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lot,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23022" y="1582559"/>
            <a:ext cx="528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Bổ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sung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quên scan: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31134" y="2638489"/>
            <a:ext cx="166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①</a:t>
            </a:r>
            <a:r>
              <a:rPr lang="vi-VN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 nhấp nháy</a:t>
            </a:r>
            <a:endParaRPr lang="en-US" sz="18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3902" y="4617551"/>
            <a:ext cx="2028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18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②</a:t>
            </a:r>
            <a:r>
              <a:rPr lang="vi-VN" altLang="ja-JP" sz="18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Loa phát âm </a:t>
            </a:r>
            <a:r>
              <a:rPr lang="vi-VN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1800" b="1" dirty="0" err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1800" b="1" dirty="0" err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endParaRPr lang="en-US" sz="18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66476" y="5918570"/>
            <a:ext cx="5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◆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Hiệu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quả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</a:t>
            </a:r>
            <a:endParaRPr lang="vi-VN" altLang="ja-JP" sz="2000" b="1" dirty="0" smtClean="0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Loại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bỏ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quên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scan &amp;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sai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thực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tích</a:t>
            </a:r>
            <a:endParaRPr lang="en-US" altLang="ja-JP" sz="2000" b="1" dirty="0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  <a:sym typeface="Wingdings 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60630" y="1937784"/>
            <a:ext cx="4249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vi-VN" sz="2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 gian </a:t>
            </a:r>
            <a:r>
              <a:rPr lang="en-US" sz="2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110% </a:t>
            </a:r>
            <a:r>
              <a:rPr lang="en-US" sz="2000" b="1" dirty="0" err="1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takttime</a:t>
            </a:r>
            <a:endParaRPr lang="en-US" sz="2000" b="1" dirty="0" smtClean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ja-JP" altLang="en-US" sz="2000" b="1" dirty="0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⇒</a:t>
            </a:r>
            <a:r>
              <a:rPr lang="vi-VN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Cảnh báo</a:t>
            </a:r>
            <a:endParaRPr lang="en-US" sz="2000" b="1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6" t="42557" r="47001" b="41453"/>
          <a:stretch/>
        </p:blipFill>
        <p:spPr bwMode="auto">
          <a:xfrm>
            <a:off x="7533382" y="3174679"/>
            <a:ext cx="452297" cy="29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46886" y="5333758"/>
            <a:ext cx="5435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1800" dirty="0" err="1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Khi</a:t>
            </a:r>
            <a:r>
              <a:rPr lang="en-US" altLang="ja-JP" sz="18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cảnh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báo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leader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xác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nhận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có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quên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scan </a:t>
            </a:r>
            <a:r>
              <a:rPr lang="en-US" altLang="ja-JP" sz="180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hay không và xử lý.</a:t>
            </a:r>
            <a:endParaRPr lang="en-US" altLang="ja-JP" sz="1800" dirty="0">
              <a:latin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4536980" y="1353862"/>
            <a:ext cx="0" cy="530352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038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-335444" y="532395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1: Giảm thời gian tìm kiếm bảng MPB  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</a:t>
            </a:r>
            <a:r>
              <a:rPr lang="en-US" altLang="ja-JP" sz="2400">
                <a:latin typeface="+mj-lt"/>
                <a:cs typeface="Times New Roman" panose="02020603050405020304" pitchFamily="18" charset="0"/>
              </a:rPr>
              <a:t>. </a:t>
            </a:r>
            <a:r>
              <a:rPr lang="en-US" altLang="ja-JP" sz="2400" smtClean="0">
                <a:latin typeface="+mj-lt"/>
                <a:cs typeface="Times New Roman" panose="02020603050405020304" pitchFamily="18" charset="0"/>
              </a:rPr>
              <a:t>NỘI DUNG CẢI THIỆN</a:t>
            </a:r>
            <a:endParaRPr lang="en-US" altLang="ja-JP" sz="24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873864" y="1913903"/>
            <a:ext cx="0" cy="4618182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857720" y="1538903"/>
            <a:ext cx="114767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30411" y="1530619"/>
            <a:ext cx="1054062" cy="3987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 2"/>
              </a:rPr>
              <a:t>AFTER </a:t>
            </a:r>
            <a:endParaRPr lang="vi-V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  <a:sym typeface="Wingdings 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56" y="2397581"/>
            <a:ext cx="2023534" cy="202353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 bwMode="auto">
          <a:xfrm>
            <a:off x="-1077725" y="2012818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6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 bảng MPB dựa trên vị trí nhãn mã thiết bị</a:t>
            </a:r>
            <a:r>
              <a:rPr lang="en-US" altLang="ja-JP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</a:t>
            </a:r>
            <a:endParaRPr lang="en-US" sz="1600" b="1" dirty="0"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-503885" y="5189874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678" y="4607484"/>
            <a:ext cx="4725186" cy="203132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algn="l" defTabSz="914400"/>
            <a:r>
              <a:rPr lang="ja-JP" altLang="en-US" sz="1800" b="1" smtClean="0">
                <a:solidFill>
                  <a:srgbClr val="FF0000"/>
                </a:solidFill>
                <a:cs typeface="Times New Roman" pitchFamily="18" charset="0"/>
                <a:sym typeface="Wingdings" panose="05000000000000000000" pitchFamily="2" charset="2"/>
              </a:rPr>
              <a:t>◆ </a:t>
            </a:r>
            <a:r>
              <a:rPr lang="en-US" altLang="ja-JP" sz="1800" b="1" smtClean="0">
                <a:solidFill>
                  <a:srgbClr val="FF0000"/>
                </a:solidFill>
                <a:cs typeface="Times New Roman" pitchFamily="18" charset="0"/>
                <a:sym typeface="Wingdings" panose="05000000000000000000" pitchFamily="2" charset="2"/>
              </a:rPr>
              <a:t>Điểm vấn đề:</a:t>
            </a:r>
          </a:p>
          <a:p>
            <a:pPr algn="l" defTabSz="914400"/>
            <a:r>
              <a:rPr lang="en-US" altLang="ja-JP" sz="1800" b="1" smtClean="0">
                <a:cs typeface="Times New Roman" pitchFamily="18" charset="0"/>
                <a:sym typeface="Wingdings" panose="05000000000000000000" pitchFamily="2" charset="2"/>
              </a:rPr>
              <a:t>     </a:t>
            </a:r>
            <a:r>
              <a:rPr lang="en-US" altLang="ja-JP" sz="1800" smtClean="0">
                <a:cs typeface="Times New Roman" pitchFamily="18" charset="0"/>
                <a:sym typeface="Wingdings" panose="05000000000000000000" pitchFamily="2" charset="2"/>
              </a:rPr>
              <a:t>- Có nhiều nhãn mã thiết bị trên bảng thông tin =&gt; tìm lâu.</a:t>
            </a:r>
          </a:p>
          <a:p>
            <a:pPr algn="l" defTabSz="914400"/>
            <a:r>
              <a:rPr lang="en-US" altLang="ja-JP" sz="1800" smtClean="0">
                <a:cs typeface="Times New Roman" pitchFamily="18" charset="0"/>
                <a:sym typeface="Wingdings" panose="05000000000000000000" pitchFamily="2" charset="2"/>
              </a:rPr>
              <a:t>     - Thường xuyên xảy ra tình trạng cập nhật sai vị trí nhãn thiết bị =&gt; mất thời gian tìm kiếm trên line, xe.</a:t>
            </a:r>
          </a:p>
          <a:p>
            <a:pPr algn="l" defTabSz="914400"/>
            <a:r>
              <a:rPr lang="en-US" altLang="ja-JP" sz="180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tốn 26.2 MH/tháng</a:t>
            </a:r>
            <a:endParaRPr lang="en-US" altLang="ja-JP" sz="1800"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17646" y="1060488"/>
            <a:ext cx="8016754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sz="1600" i="1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600" i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* Tìm bảng để chuyển đổi phục vụ sản xuất, tìm bảng bão dưỡng(KTTB).</a:t>
            </a:r>
          </a:p>
          <a:p>
            <a:pPr algn="l" defTabSz="883649"/>
            <a:r>
              <a:rPr lang="en-US" sz="1600" i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* Tìm bảng để kiểm tra master, kiểm tra bộ dây đầu ngày và kiểm kê(OQC)</a:t>
            </a:r>
            <a:r>
              <a:rPr lang="en-US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			  </a:t>
            </a:r>
            <a:endParaRPr lang="en-US" sz="1600" b="1" dirty="0"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761250" y="2185628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6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Nhập tìm kiếm vào </a:t>
            </a:r>
            <a:endParaRPr lang="en-US" sz="1600" b="1" dirty="0"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23" y="2050473"/>
            <a:ext cx="2726144" cy="3967001"/>
          </a:xfrm>
          <a:prstGeom prst="rect">
            <a:avLst/>
          </a:prstGeom>
        </p:spPr>
      </p:pic>
      <p:sp>
        <p:nvSpPr>
          <p:cNvPr id="9" name="タイトル 1"/>
          <p:cNvSpPr txBox="1">
            <a:spLocks/>
          </p:cNvSpPr>
          <p:nvPr/>
        </p:nvSpPr>
        <p:spPr>
          <a:xfrm>
            <a:off x="0" y="100550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2045" y="562215"/>
            <a:ext cx="9338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2000"/>
              <a:t>Soạn hướng dẫn và đào tạo nhân viên </a:t>
            </a:r>
            <a:r>
              <a:rPr lang="en-US" sz="2000" smtClean="0"/>
              <a:t>KTTB TG</a:t>
            </a:r>
            <a:r>
              <a:rPr lang="vi-VN" sz="2000" smtClean="0"/>
              <a:t> </a:t>
            </a:r>
            <a:r>
              <a:rPr lang="vi-VN" sz="2000"/>
              <a:t>về cách sử </a:t>
            </a:r>
            <a:r>
              <a:rPr lang="vi-VN" sz="2000" smtClean="0"/>
              <a:t>dụng</a:t>
            </a:r>
            <a:r>
              <a:rPr lang="en-US" sz="2000"/>
              <a:t> </a:t>
            </a:r>
            <a:r>
              <a:rPr lang="en-US" sz="2000" smtClean="0"/>
              <a:t>phần mềm quản lý chuyển đổi bảng MPB.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07" y="1500707"/>
            <a:ext cx="6275213" cy="50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543631462"/>
              </p:ext>
            </p:extLst>
          </p:nvPr>
        </p:nvGraphicFramePr>
        <p:xfrm>
          <a:off x="505326" y="1048509"/>
          <a:ext cx="8686800" cy="5512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タイトル 1"/>
          <p:cNvSpPr txBox="1">
            <a:spLocks/>
          </p:cNvSpPr>
          <p:nvPr/>
        </p:nvSpPr>
        <p:spPr>
          <a:xfrm>
            <a:off x="112610" y="191181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361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2"/>
              <a:ext cx="6494020" cy="14155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1434214"/>
            <a:ext cx="8774542" cy="4813572"/>
            <a:chOff x="401561" y="2087595"/>
            <a:chExt cx="8489994" cy="4437754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2087595"/>
              <a:ext cx="8446908" cy="4437754"/>
              <a:chOff x="444647" y="2087595"/>
              <a:chExt cx="8446908" cy="4437754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smtClean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smtClean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608157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2400"/>
                  <a:t>Đã hoàn thành việc trực quan hóa và quản lý vị </a:t>
                </a:r>
                <a:r>
                  <a:rPr lang="en-US" sz="2400"/>
                  <a:t>trí </a:t>
                </a:r>
                <a:r>
                  <a:rPr lang="en-US" sz="2400" smtClean="0"/>
                  <a:t>bảng MPB một cách chính xác theo thời gian thực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/>
              <p:cNvSpPr txBox="1">
                <a:spLocks noChangeArrowheads="1"/>
              </p:cNvSpPr>
              <p:nvPr/>
            </p:nvSpPr>
            <p:spPr bwMode="auto">
              <a:xfrm>
                <a:off x="2475645" y="2087595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2400" smtClean="0"/>
                  <a:t>Giờ đây việc tìm bảng MPB đã trở nên đơn giản và dễ dàng hơn rất nhiều.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smtClean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NỘI DUNG CẢI THIỆN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803944" y="1243539"/>
            <a:ext cx="7810667" cy="5092700"/>
            <a:chOff x="0" y="0"/>
            <a:chExt cx="8140700" cy="50927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6158494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88327526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886175" y="1403349"/>
              <a:ext cx="304800" cy="330200"/>
            </a:xfrm>
            <a:prstGeom prst="ellipse">
              <a:avLst/>
            </a:prstGeom>
            <a:solidFill>
              <a:schemeClr val="accent1"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rgbClr val="002060"/>
                </a:solidFill>
              </a:rPr>
              <a:t>SƠ LƯỢC QUY TRÌNH CHUYỂN ĐỔI BẢNG MPB</a:t>
            </a:r>
            <a:endParaRPr sz="20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3564435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</a:t>
              </a:r>
              <a:r>
                <a:rPr lang="vi-VN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. </a:t>
              </a:r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smtClean="0">
                  <a:latin typeface="+mj-lt"/>
                  <a:ea typeface="Cambria" panose="02040503050406030204" pitchFamily="18" charset="0"/>
                </a:rPr>
                <a:t>Từ thông tin mã hàng, tìm kiếm bảng MPB trên bảng thông 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3564436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</a:t>
              </a:r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. </a:t>
              </a:r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smtClean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chuyển xe chứa bảng đến vị trí line cần </a:t>
              </a:r>
              <a:r>
                <a:rPr lang="en-US" sz="2000" smtClean="0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smtClean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3565609"/>
            <a:ext cx="2563375" cy="2077509"/>
            <a:chOff x="5697187" y="1179905"/>
            <a:chExt cx="3240828" cy="2220075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</a:t>
              </a:r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. </a:t>
              </a:r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669584" cy="1519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smtClean="0">
                  <a:latin typeface="+mj-lt"/>
                  <a:ea typeface="Cambria" panose="02040503050406030204" pitchFamily="18" charset="0"/>
                </a:rPr>
                <a:t>Đổi bảng vào vị trí chỉ định và kết nối với nguồn điện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3564435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>
                  <a:latin typeface="+mj-lt"/>
                  <a:ea typeface="Cambria" panose="02040503050406030204" pitchFamily="18" charset="0"/>
                </a:rPr>
                <a:t>Ghi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>
                  <a:latin typeface="+mj-lt"/>
                  <a:ea typeface="Cambria" panose="02040503050406030204" pitchFamily="18" charset="0"/>
                </a:rPr>
                <a:t> 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08" y="1946415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9" y="1701275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51" y="1701275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26" y="1401000"/>
            <a:ext cx="1049178" cy="16934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205" y="5541231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tích,nhóm quyết định cải thiện 2 hạng mục chiếm tỷ lệ cao nhất : Tìm bảng &amp; ghi chép ký lục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931070"/>
              </p:ext>
            </p:extLst>
          </p:nvPr>
        </p:nvGraphicFramePr>
        <p:xfrm>
          <a:off x="714575" y="853519"/>
          <a:ext cx="8300472" cy="444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533843" cy="4394396"/>
            <a:chOff x="4256858" y="897860"/>
            <a:chExt cx="2744881" cy="5638774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350257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715131" y="5546039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764057" y="1544880"/>
            <a:ext cx="2589872" cy="4394394"/>
            <a:chOff x="1462059" y="1194453"/>
            <a:chExt cx="2779693" cy="5638774"/>
          </a:xfrm>
        </p:grpSpPr>
        <p:sp>
          <p:nvSpPr>
            <p:cNvPr id="59" name="Arc 58"/>
            <p:cNvSpPr/>
            <p:nvPr/>
          </p:nvSpPr>
          <p:spPr bwMode="auto">
            <a:xfrm>
              <a:off x="1462059" y="1194453"/>
              <a:ext cx="2422514" cy="5638774"/>
            </a:xfrm>
            <a:prstGeom prst="arc">
              <a:avLst>
                <a:gd name="adj1" fmla="val 20554203"/>
                <a:gd name="adj2" fmla="val 3575773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2955144" y="5824021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960466" y="870882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8"/>
              <a:ext cx="2448658" cy="4781529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883649">
                <a:defRPr/>
              </a:pPr>
              <a:r>
                <a:rPr lang="en-US" sz="1662" b="1"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111070" y="1856884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396263" y="-493227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76222" y="1596099"/>
            <a:ext cx="1841543" cy="34701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051172" y="524453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>
            <a:endCxn id="98" idx="1"/>
          </p:cNvCxnSpPr>
          <p:nvPr/>
        </p:nvCxnSpPr>
        <p:spPr bwMode="auto">
          <a:xfrm>
            <a:off x="3007509" y="4064459"/>
            <a:ext cx="566657" cy="7125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Rounded Rectangle 89"/>
          <p:cNvSpPr/>
          <p:nvPr/>
        </p:nvSpPr>
        <p:spPr bwMode="auto">
          <a:xfrm>
            <a:off x="386703" y="1202647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Số lượng bảng MPB ngày càng nhiều</a:t>
            </a: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53547" y="3954449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348178" y="4496029"/>
            <a:ext cx="373816" cy="5489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19069" y="3659702"/>
            <a:ext cx="1689519" cy="589493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Chữ ghi chép bằng tay khó đọc.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3574166" y="3774407"/>
            <a:ext cx="2245260" cy="72261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Thao tác thủ công: ghi chép, nhập liệu bằng tay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240635" cy="23261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5171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 có thiết bị hỗ trợ giúp vận </a:t>
            </a:r>
            <a:r>
              <a:rPr lang="en-US" sz="14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chuyển </a:t>
            </a:r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 nhanh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21994" y="4556655"/>
            <a:ext cx="1931890" cy="97665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Sắp xếp, cập nhật sai nhãn mã thiết bị trên bảng quản lý.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03139" y="896649"/>
            <a:ext cx="219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Nguyên nhân gây lãng phí thời gian cho nghiệp vụ chuyển đổi bảng MPB</a:t>
            </a:r>
          </a:p>
        </p:txBody>
      </p:sp>
      <p:cxnSp>
        <p:nvCxnSpPr>
          <p:cNvPr id="79" name="Straight Connector 78"/>
          <p:cNvCxnSpPr>
            <a:endCxn id="101" idx="1"/>
          </p:cNvCxnSpPr>
          <p:nvPr/>
        </p:nvCxnSpPr>
        <p:spPr bwMode="auto">
          <a:xfrm flipV="1">
            <a:off x="4191757" y="2727169"/>
            <a:ext cx="350296" cy="8968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ounded Rectangle 100"/>
          <p:cNvSpPr/>
          <p:nvPr/>
        </p:nvSpPr>
        <p:spPr bwMode="auto">
          <a:xfrm>
            <a:off x="4542053" y="2333619"/>
            <a:ext cx="1824609" cy="78709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Bảng thông tin không  cập nhật hiển thị theo real time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03" name="Straight Connector 102"/>
          <p:cNvCxnSpPr>
            <a:stCxn id="48" idx="1"/>
          </p:cNvCxnSpPr>
          <p:nvPr/>
        </p:nvCxnSpPr>
        <p:spPr bwMode="auto">
          <a:xfrm flipH="1">
            <a:off x="3996040" y="1856100"/>
            <a:ext cx="355693" cy="246887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57663" y="5760128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 thấy hầu hết nguyên nhân là do thao tác thủ công </a:t>
            </a:r>
            <a:r>
              <a:rPr lang="ja-JP" alt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⇒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phát triển phần mềm quản lý chuyển đổi bảng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1253171" y="3825017"/>
            <a:ext cx="1659103" cy="608211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Phải ghi nhớ thông tin để ghi chép 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>
            <a:stCxn id="41" idx="2"/>
          </p:cNvCxnSpPr>
          <p:nvPr/>
        </p:nvCxnSpPr>
        <p:spPr bwMode="auto">
          <a:xfrm>
            <a:off x="2082723" y="4433228"/>
            <a:ext cx="801773" cy="413528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4351733" y="1482640"/>
            <a:ext cx="1753224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Bảng thông tin có quá nhiều data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5396"/>
              </p:ext>
            </p:extLst>
          </p:nvPr>
        </p:nvGraphicFramePr>
        <p:xfrm>
          <a:off x="215761" y="790709"/>
          <a:ext cx="9372599" cy="4951432"/>
        </p:xfrm>
        <a:graphic>
          <a:graphicData uri="http://schemas.openxmlformats.org/drawingml/2006/table">
            <a:tbl>
              <a:tblPr/>
              <a:tblGrid>
                <a:gridCol w="374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cải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thiện</a:t>
                      </a:r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phần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mềm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(MH/tháng)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Xác định vị trí nhãn mã MPB trên bảng thông tin lâu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 thông tin chứa quá nhiều data =&gt; tìm lâu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 kiếm bằng tên 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mã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hàng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hoặc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mã bảng.</a:t>
                      </a:r>
                    </a:p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Tự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động cập nhật lại dữ liệu quản lý vị trí bảng theo real time sau khi hoàn thành việc đổi bảng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5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Tốn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nhiều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thời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việc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MPB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tin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biểu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trí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Người thao tác sắp xếp, cập nhật sai vị trí nhãn mã bảng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351">
                <a:tc v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Không cập nhật được vị trí nhãn mã bảng tại ngay thời điểm chuyển đổi bảng vào line (cần real time)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0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Ghi chép dữ liệu đổi bảng trên bảng thông tin thường sai sót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Người thao tác phải ghi nhớ nhiều thông tin &amp; ghi chép còn thực hiện bằng tay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 Loại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bỏ việc ghi nhớ thông tin,dữ liệu sẽ được lưu lại trong quá trình thao tác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ca tốn thời gian cho việc xác nhận dữ liệu ghi chép và tổng hợp ký lục vào file excel lúc cuối ca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Dữ liệu ghi chép bằng tay trên bảng thông tin khó đọc &amp; nhập liệu thủ công để tổng hợp ký lục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Dữ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 đổi bảng được lưu trữ trong 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database </a:t>
                      </a:r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=&gt;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không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cần tổng hợp ký lục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217009</TotalTime>
  <Words>2251</Words>
  <Application>Microsoft Office PowerPoint</Application>
  <PresentationFormat>A4 Paper (210x297 mm)</PresentationFormat>
  <Paragraphs>389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Alegreya</vt:lpstr>
      <vt:lpstr>Alice</vt:lpstr>
      <vt:lpstr>Meiryo UI</vt:lpstr>
      <vt:lpstr>ＭＳ Ｐゴシック</vt:lpstr>
      <vt:lpstr>ＭＳ Ｐ明朝</vt:lpstr>
      <vt:lpstr>ＭＳ 明朝</vt:lpstr>
      <vt:lpstr>メイリオ</vt:lpstr>
      <vt:lpstr>Arial</vt:lpstr>
      <vt:lpstr>Calibri</vt:lpstr>
      <vt:lpstr>Cambria</vt:lpstr>
      <vt:lpstr>Tahoma</vt:lpstr>
      <vt:lpstr>Times New Roman</vt:lpstr>
      <vt:lpstr>Wingdings</vt:lpstr>
      <vt:lpstr>Wingdings 2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LƯỢC 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The. Pham</cp:lastModifiedBy>
  <cp:revision>8576</cp:revision>
  <cp:lastPrinted>2018-10-02T09:45:47Z</cp:lastPrinted>
  <dcterms:created xsi:type="dcterms:W3CDTF">2007-07-17T02:39:18Z</dcterms:created>
  <dcterms:modified xsi:type="dcterms:W3CDTF">2024-12-11T07:36:36Z</dcterms:modified>
</cp:coreProperties>
</file>